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9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50"/>
    <p:restoredTop sz="83236"/>
  </p:normalViewPr>
  <p:slideViewPr>
    <p:cSldViewPr snapToGrid="0" snapToObjects="1">
      <p:cViewPr varScale="1">
        <p:scale>
          <a:sx n="98" d="100"/>
          <a:sy n="98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2-11T00:21:42.048"/>
    </inkml:context>
    <inkml:brush xml:id="br0">
      <inkml:brushProperty name="width" value="0.2" units="cm"/>
      <inkml:brushProperty name="height" value="0.2" units="cm"/>
      <inkml:brushProperty name="color" value="#AB008B"/>
    </inkml:brush>
  </inkml:definitions>
  <inkml:trace contextRef="#ctx0" brushRef="#br0">0 466 24575,'45'-2'0,"-2"-1"0,10 3 0,-6-2 0,-3 2 0,-1 0 0,-5 0 0,-1 0 0,-2 0 0,-6 0 0,1-2 0,-4 2 0,1-2 0,5 2 0,-5 0 0,11 0 0,0 0 0,7 0 0,3 0 0,-5 0 0,7 0 0,-1 0 0,8 0 0,0 0 0,-8 0 0,-1-2 0,-4 2 0,5-2 0,-2 2 0,-3 0 0,8 0 0,9 2 0,13-1 0,1 1 0,-10-2 0,-9 0 0,-6 0 0,-1 0 0,-2 1 0,-3 0 0,4 0 0,2-1 0,-2 2 0,-11-2 0,-20 1 0,-20-10 0,-8-5 0,-8-6 0,1-3 0,0 2 0,0-4 0,2 1 0,-6-5 0,-2-1 0,-1 0 0,1 2 0,4 3 0,0 2 0,1 1 0,-1-1 0,4 4 0,2 4 0,4 1 0,-1 1 0,0-3 0,0-1 0,2 5 0,3 2 0,33 34 0,-3-8 0,22 24 0,-11-15 0,-4 1 0,7-1 0,3 6 0,3-5 0,1 3 0,-2-5 0,-3-1 0,-2-4 0,-7-5 0,-1 0 0,-8-5 0,0 3 0,-9-7 0,-2 1 0,-4-3 0,-3 0 0,-2 2 0,-10 1 0,-5 3 0,-12 3 0,0 0 0,-3 2 0,1-1 0,-2-1 0,-1-1 0,0 1 0,2-1 0,1 1 0,3 0 0,-3 1 0,-2 1 0,4 0 0,-2 0 0,8-2 0,-1 3 0,0-2 0,-2 4 0,0-3 0,1 2 0,2-4 0,4 2 0,0-3 0,3 2 0,2-5 0,3 0 0,1 0 0,1-2 0,-2 2 0,1-1 0,-3 0 0,2 2 0,-1-2 0,0 1 0,0 0 0,2 0 0,-2 0 0,3-1 0,0-2 0,2 1 0,0-4 0,0 3 0,-2-1 0,0 1 0,0-1 0,1-1 0,-1 4 0,-3 0 0,-1 3 0,1-2 0,2-5 0,4 1 0,1-2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12-11T00:34:23.119"/>
    </inkml:context>
    <inkml:brush xml:id="br0">
      <inkml:brushProperty name="width" value="0.2" units="cm"/>
      <inkml:brushProperty name="height" value="0.2" units="cm"/>
      <inkml:brushProperty name="color" value="#AB008B"/>
    </inkml:brush>
  </inkml:definitions>
  <inkml:trace contextRef="#ctx0" brushRef="#br0">1 426 24575,'38'0'0,"15"0"0,19 0 0,10 0 0,-3 0 0,1 0 0,-2 0 0,2-2 0,-7 2 0,12-2 0,2 0 0,-32 0 0,2 1 0,-2-1 0,1 1 0,11 0 0,1 0 0,-10 1 0,-1 0 0,5 0 0,0 0 0,-6 0 0,-1 0 0,0 0 0,-2 0 0,37 0 0,-16 0 0,-34 0 0,-19 0 0,-24-6 0,-16-8 0,-20-8 0,-8-6 0,-5 2 0,-3-4 0,9 7 0,-8-7 0,10 10 0,1-1 0,6 0 0,4 4 0,-7-5 0,1 0 0,-8 2 0,4 0 0,1 2 0,-2-2 0,3 5 0,8 2 0,17 10 0,92 54 0,-28-22 0,11 8 0,2 0 0,5-4 0,-3 0 0,-8-9 0,-17-4 0,-11-8 0,-5 1 0,-4-3 0,-5-4 0,-2 0 0,2 3 0,10 3 0,7 3 0,2 0 0,2-1 0,-3 1 0,4-2 0,-3 3 0,-8-8 0,-9 0 0,-6-4 0,2 1 0,-1 2 0,0-4 0,-5 1 0,-12 3 0,-10 7 0,-14 9 0,-2 2 0,-2 0 0,7-5 0,3-4 0,5-1 0,-2-1 0,2 3 0,-6-2 0,-4 5 0,1-6 0,-6 5 0,3-1 0,-3 1 0,-1 1 0,4-3 0,0-1 0,5-2 0,4-1 0,4-3 0,6-2 0,1-2 0,4-1 0,-1 1 0,2-3 0,2 2 0,1-4 0,2 1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C45F64-0408-DD4A-97C9-027C15480EA7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EF3DCB-32EF-DF42-81A6-7DC3EB3E74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649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wanted to collect BLM protest data by date and location with 2 primary </a:t>
            </a:r>
            <a:r>
              <a:rPr lang="en-US"/>
              <a:t>goals:</a:t>
            </a:r>
            <a:endParaRPr lang="en-US" dirty="0"/>
          </a:p>
          <a:p>
            <a:r>
              <a:rPr lang="en-US" dirty="0"/>
              <a:t>1. Create pretty visualizations of BLM protest location data</a:t>
            </a:r>
          </a:p>
          <a:p>
            <a:r>
              <a:rPr lang="en-US" dirty="0"/>
              <a:t>2. Prepare a dataset protest with location &amp; date data or future analysis against the various measures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F3DCB-32EF-DF42-81A6-7DC3EB3E74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42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sz="1200" dirty="0">
                <a:solidFill>
                  <a:srgbClr val="FFFFFF"/>
                </a:solidFill>
                <a:latin typeface="Georgia" panose="02040502050405020303" pitchFamily="18" charset="0"/>
              </a:rPr>
              <a:t> Issue: site hosting BLM data uses dynamic JavaScript for table – so cannot be scraped with just </a:t>
            </a:r>
            <a:r>
              <a:rPr lang="en-US" sz="1200" dirty="0" err="1">
                <a:solidFill>
                  <a:srgbClr val="FFFFFF"/>
                </a:solidFill>
                <a:latin typeface="Georgia" panose="02040502050405020303" pitchFamily="18" charset="0"/>
              </a:rPr>
              <a:t>Rvest</a:t>
            </a:r>
            <a:endParaRPr lang="en-US" sz="1200" dirty="0">
              <a:solidFill>
                <a:srgbClr val="FFFFFF"/>
              </a:solidFill>
              <a:latin typeface="Georgia" panose="02040502050405020303" pitchFamily="18" charset="0"/>
            </a:endParaRPr>
          </a:p>
          <a:p>
            <a:pPr>
              <a:buFont typeface="Wingdings 2" panose="05020102010507070707" pitchFamily="18" charset="2"/>
              <a:buChar char=""/>
            </a:pPr>
            <a:r>
              <a:rPr lang="en-US" sz="1200" dirty="0">
                <a:solidFill>
                  <a:srgbClr val="FFFFFF"/>
                </a:solidFill>
                <a:latin typeface="Georgia" panose="02040502050405020303" pitchFamily="18" charset="0"/>
              </a:rPr>
              <a:t>Solution: </a:t>
            </a:r>
            <a:r>
              <a:rPr lang="en-US" sz="1200" dirty="0" err="1">
                <a:solidFill>
                  <a:srgbClr val="FFFFFF"/>
                </a:solidFill>
                <a:latin typeface="Georgia" panose="02040502050405020303" pitchFamily="18" charset="0"/>
              </a:rPr>
              <a:t>RSelenium</a:t>
            </a:r>
            <a:r>
              <a:rPr lang="en-US" sz="1200" dirty="0">
                <a:solidFill>
                  <a:srgbClr val="FFFFFF"/>
                </a:solidFill>
                <a:latin typeface="Georgia" panose="02040502050405020303" pitchFamily="18" charset="0"/>
              </a:rPr>
              <a:t> automates browser clicks</a:t>
            </a:r>
          </a:p>
          <a:p>
            <a:pPr>
              <a:buFont typeface="Wingdings 2" panose="05020102010507070707" pitchFamily="18" charset="2"/>
              <a:buChar char=""/>
            </a:pPr>
            <a:r>
              <a:rPr lang="en-US" sz="1200" dirty="0">
                <a:solidFill>
                  <a:srgbClr val="FFFFFF"/>
                </a:solidFill>
                <a:latin typeface="Georgia" panose="02040502050405020303" pitchFamily="18" charset="0"/>
              </a:rPr>
              <a:t>Caveat: can still be finicky based on speed of internet connection and may require manual adjustment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F3DCB-32EF-DF42-81A6-7DC3EB3E74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0283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Issue: raw scraped location data only gave general city / state / country information – no </a:t>
            </a:r>
            <a:r>
              <a:rPr lang="en-US" dirty="0" err="1"/>
              <a:t>lat</a:t>
            </a:r>
            <a:r>
              <a:rPr lang="en-US" dirty="0"/>
              <a:t>, long, or consistent address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Solution: </a:t>
            </a:r>
            <a:r>
              <a:rPr lang="en-US" dirty="0" err="1"/>
              <a:t>ggmap</a:t>
            </a:r>
            <a:r>
              <a:rPr lang="en-US" dirty="0"/>
              <a:t>() takes location data, runs it through the Google Map API and gives you </a:t>
            </a:r>
            <a:r>
              <a:rPr lang="en-US" dirty="0" err="1"/>
              <a:t>lat</a:t>
            </a:r>
            <a:r>
              <a:rPr lang="en-US" dirty="0"/>
              <a:t>, long, and the google map address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Caveat: Google API requires payment information and only gives you $200 worth of free API usage per month, so be careful not to overuse the API.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Once I had long/</a:t>
            </a:r>
            <a:r>
              <a:rPr lang="en-US" dirty="0" err="1"/>
              <a:t>lat</a:t>
            </a:r>
            <a:r>
              <a:rPr lang="en-US" dirty="0"/>
              <a:t> data, I could do additional spatial manipulations and joins to get more location data, like US county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F3DCB-32EF-DF42-81A6-7DC3EB3E74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266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plots provided separate temporal and spatial visualizations of the data, but I needed something dynamic for showing BLM protest locations over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F3DCB-32EF-DF42-81A6-7DC3EB3E74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356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Eventually, I hope to be able to run comparative analyses against BLM protest locations in 2014 and 2020, at the county level. To that end, I created </a:t>
            </a:r>
            <a:r>
              <a:rPr lang="en-US" dirty="0" err="1"/>
              <a:t>cloropleth</a:t>
            </a:r>
            <a:r>
              <a:rPr lang="en-US" dirty="0"/>
              <a:t> maps of county-level incidence of BLM protests in 2014 and in 2020. I used the Urban Institute’s </a:t>
            </a:r>
            <a:r>
              <a:rPr lang="en-US" dirty="0" err="1"/>
              <a:t>urbnmapr</a:t>
            </a:r>
            <a:r>
              <a:rPr lang="en-US" dirty="0"/>
              <a:t>() package for both the county and state spatial data and the mapping visuals. </a:t>
            </a:r>
          </a:p>
          <a:p>
            <a:endParaRPr lang="en-US" dirty="0"/>
          </a:p>
          <a:p>
            <a:r>
              <a:rPr lang="en-US" dirty="0"/>
              <a:t>Possible future steps:</a:t>
            </a:r>
          </a:p>
          <a:p>
            <a:r>
              <a:rPr lang="en-US" dirty="0"/>
              <a:t>1. Creating an R Shiny app to allow easy, interactive visualization of the spatiotemporal data</a:t>
            </a:r>
          </a:p>
          <a:p>
            <a:r>
              <a:rPr lang="en-US" dirty="0"/>
              <a:t>    + Including leaflet functionality for interactive maps</a:t>
            </a:r>
          </a:p>
          <a:p>
            <a:r>
              <a:rPr lang="en-US" dirty="0"/>
              <a:t>    + Automatically updating data from the source website as new events are added</a:t>
            </a:r>
          </a:p>
          <a:p>
            <a:r>
              <a:rPr lang="en-US" dirty="0"/>
              <a:t>2. Extending [</a:t>
            </a:r>
            <a:r>
              <a:rPr lang="en-US" dirty="0" err="1"/>
              <a:t>Mazumder</a:t>
            </a:r>
            <a:r>
              <a:rPr lang="en-US" dirty="0"/>
              <a:t>, 2019](https://</a:t>
            </a:r>
            <a:r>
              <a:rPr lang="en-US" dirty="0" err="1"/>
              <a:t>osf.io</a:t>
            </a:r>
            <a:r>
              <a:rPr lang="en-US" dirty="0"/>
              <a:t>/preprints/</a:t>
            </a:r>
            <a:r>
              <a:rPr lang="en-US" dirty="0" err="1"/>
              <a:t>socarxiv</a:t>
            </a:r>
            <a:r>
              <a:rPr lang="en-US" dirty="0"/>
              <a:t>/ap46d/) to see whether the link between BLM protests and reduced racial resentment continues to be shown in 2020.</a:t>
            </a:r>
          </a:p>
          <a:p>
            <a:r>
              <a:rPr lang="en-US" dirty="0"/>
              <a:t>3. Compare protest location data with: </a:t>
            </a:r>
          </a:p>
          <a:p>
            <a:r>
              <a:rPr lang="en-US" dirty="0"/>
              <a:t>    + Support for BLM and movement demands by location, before and after the 2020 wave.</a:t>
            </a:r>
          </a:p>
          <a:p>
            <a:r>
              <a:rPr lang="en-US" dirty="0"/>
              <a:t>    + Voter registration numbers by location.</a:t>
            </a:r>
          </a:p>
          <a:p>
            <a:r>
              <a:rPr lang="en-US" dirty="0"/>
              <a:t>    + Awareness about BLM (via geo-located Google Trends)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EF3DCB-32EF-DF42-81A6-7DC3EB3E74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053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95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103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069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167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556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908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82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226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028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07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735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15E378A-6F01-9E42-878F-2EFE8ACAD7C8}" type="datetimeFigureOut">
              <a:rPr lang="en-US" smtClean="0"/>
              <a:t>12/10/20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2E9AC3A-18A8-0F4B-A758-AB6EBB40A1B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36891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customXml" Target="../ink/ink1.xml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EC7AA7E-81E8-4755-AC3D-2CE40312D0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3B956FD-3E35-4658-9C8B-3A48FD2DB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419" y="457200"/>
            <a:ext cx="9961047" cy="367807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B695CA-11C0-A147-909E-943097C0A3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5278" y="668740"/>
            <a:ext cx="7574507" cy="3330055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Mapping Black Lives Matter Protests, 2014-2020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BC678D-D15E-4FC5-8CBF-5308E841A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352" y="4244454"/>
            <a:ext cx="9961115" cy="2072481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009575-9881-CE42-9AF5-F51961539C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5278" y="4462818"/>
            <a:ext cx="7574507" cy="1640983"/>
          </a:xfrm>
        </p:spPr>
        <p:txBody>
          <a:bodyPr anchor="t">
            <a:normAutofit/>
          </a:bodyPr>
          <a:lstStyle/>
          <a:p>
            <a:r>
              <a:rPr lang="en-US" sz="3600" dirty="0">
                <a:solidFill>
                  <a:schemeClr val="accent4">
                    <a:lumMod val="50000"/>
                  </a:schemeClr>
                </a:solidFill>
              </a:rPr>
              <a:t>Neomi Rao</a:t>
            </a:r>
          </a:p>
          <a:p>
            <a:r>
              <a:rPr lang="en-US" sz="3600" dirty="0">
                <a:solidFill>
                  <a:schemeClr val="accent4">
                    <a:lumMod val="50000"/>
                  </a:schemeClr>
                </a:solidFill>
              </a:rPr>
              <a:t>PLSC31101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188C2F-B457-4F86-B4B4-79703666D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1191" y="457201"/>
            <a:ext cx="1106164" cy="585973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89172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7FA44-9808-4E40-A5A9-DBD9C6279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Webscraping</a:t>
            </a:r>
            <a:r>
              <a:rPr lang="en-US" dirty="0"/>
              <a:t> with </a:t>
            </a:r>
            <a:r>
              <a:rPr lang="en-US" dirty="0" err="1"/>
              <a:t>Rselenium</a:t>
            </a:r>
            <a:r>
              <a:rPr lang="en-US" dirty="0"/>
              <a:t>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A481CF-04CF-B74B-AB52-6876AD0714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4540" y="1850003"/>
            <a:ext cx="6822920" cy="4793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877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F0CA4-5D30-4B45-94A9-9E0452D8B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Geolocation with Google Map API (GGMAP())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3CFC6B-2F51-1E45-86FF-F9ABF789AA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1909"/>
          <a:stretch/>
        </p:blipFill>
        <p:spPr>
          <a:xfrm>
            <a:off x="262151" y="1902964"/>
            <a:ext cx="2987210" cy="215632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F3A427-853B-8148-9AE1-A496CB252C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1086"/>
          <a:stretch/>
        </p:blipFill>
        <p:spPr>
          <a:xfrm>
            <a:off x="4584109" y="1946877"/>
            <a:ext cx="6068952" cy="215632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52A0F80-C1DE-D34E-BE11-7C4D56F49743}"/>
                  </a:ext>
                </a:extLst>
              </p14:cNvPr>
              <p14:cNvContentPartPr/>
              <p14:nvPr/>
            </p14:nvContentPartPr>
            <p14:xfrm>
              <a:off x="3509215" y="3025039"/>
              <a:ext cx="815040" cy="3200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52A0F80-C1DE-D34E-BE11-7C4D56F4974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473215" y="2989039"/>
                <a:ext cx="886680" cy="39168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190C1CDD-90C3-EC44-A0D4-A94C342E704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30572"/>
          <a:stretch/>
        </p:blipFill>
        <p:spPr>
          <a:xfrm>
            <a:off x="262151" y="4332089"/>
            <a:ext cx="11490716" cy="212316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8A476C0-25CE-6147-97AD-0DFB11CFE126}"/>
                  </a:ext>
                </a:extLst>
              </p14:cNvPr>
              <p14:cNvContentPartPr/>
              <p14:nvPr/>
            </p14:nvContentPartPr>
            <p14:xfrm>
              <a:off x="10854949" y="2949065"/>
              <a:ext cx="685080" cy="31212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8A476C0-25CE-6147-97AD-0DFB11CFE12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819309" y="2913425"/>
                <a:ext cx="756720" cy="38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9344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27432-AD38-974C-AE7D-9189E5881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Visualizations: GGPLOT() &amp; MAPS()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9B0F95-098C-C247-8067-AA6C86EC49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99" y="2476534"/>
            <a:ext cx="5458775" cy="33315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A0C54A3-1278-044E-AF3A-9FEF787707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702" y="2492029"/>
            <a:ext cx="5407995" cy="3331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28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C2B0B-CFA3-2E40-B353-20364EF0D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Dynamic Visualization: GGANIMATE()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5629A4-291A-564F-B348-8638C4DA2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701" y="1994263"/>
            <a:ext cx="5927635" cy="444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9781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8A970-A6EE-AD41-BA85-12FA32666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Choropleth County Maps: URBNMAPR()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8BE300-BFBA-DD43-804A-4CFEAACEDC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102" y="2135595"/>
            <a:ext cx="5943600" cy="4102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A0E9A5D-8843-AD47-AFF7-69B1DB32A9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1910" y="2135595"/>
            <a:ext cx="594360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06987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457</Words>
  <Application>Microsoft Macintosh PowerPoint</Application>
  <PresentationFormat>Widescreen</PresentationFormat>
  <Paragraphs>36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Georgia</vt:lpstr>
      <vt:lpstr>Gill Sans MT</vt:lpstr>
      <vt:lpstr>Wingdings 2</vt:lpstr>
      <vt:lpstr>Dividend</vt:lpstr>
      <vt:lpstr>Mapping Black Lives Matter Protests, 2014-2020</vt:lpstr>
      <vt:lpstr>Webscraping with Rselenium()</vt:lpstr>
      <vt:lpstr>Geolocation with Google Map API (GGMAP())</vt:lpstr>
      <vt:lpstr>Static Visualizations: GGPLOT() &amp; MAPS()</vt:lpstr>
      <vt:lpstr>Dynamic Visualization: GGANIMATE()</vt:lpstr>
      <vt:lpstr>Choropleth County Maps: URBNMAPR()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Black Lives Matter Protests, 2014-2020</dc:title>
  <dc:creator>Neomi Rao</dc:creator>
  <cp:lastModifiedBy>Neomi Rao</cp:lastModifiedBy>
  <cp:revision>7</cp:revision>
  <dcterms:created xsi:type="dcterms:W3CDTF">2020-12-11T00:03:54Z</dcterms:created>
  <dcterms:modified xsi:type="dcterms:W3CDTF">2020-12-11T00:57:33Z</dcterms:modified>
</cp:coreProperties>
</file>

<file path=docProps/thumbnail.jpeg>
</file>